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4630400" cy="8229600"/>
  <p:notesSz cx="8229600" cy="14630400"/>
  <p:embeddedFontLst>
    <p:embeddedFont>
      <p:font typeface="Calibri" panose="020F0502020204030204"/>
      <p:regular r:id="rId20"/>
    </p:embeddedFont>
    <p:embeddedFont>
      <p:font typeface="Montserrat"/>
      <p:regular r:id="rId21"/>
    </p:embeddedFont>
    <p:embeddedFont>
      <p:font typeface="Inconsolata" panose="0000050900000000000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1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1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p1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7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9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3"/>
          <p:cNvSpPr/>
          <p:nvPr/>
        </p:nvSpPr>
        <p:spPr>
          <a:xfrm>
            <a:off x="0" y="3429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" name="Google Shape;18;p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3488" y="1193840"/>
            <a:ext cx="4919305" cy="5841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6280190" y="1424226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6162"/>
              <a:buFont typeface="Montserrat"/>
              <a:buNone/>
            </a:pPr>
            <a:r>
              <a:rPr lang="en-US" sz="6160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SMART GREEN HOUSE</a:t>
            </a:r>
            <a:endParaRPr sz="616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6280190" y="372082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 panose="020F0502020204030204"/>
              <a:buNone/>
            </a:pP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280190" y="4338876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This project implements a robust temperature monitoring system using the RuggedBoard A5D2X as the master device and two STM32 F446RE microcontrollers as slaves. One slave is responsible for controlling an external device via a relay, while the other slave gathers temperature data from a KY-013 sensor.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6280190" y="6425446"/>
            <a:ext cx="362903" cy="362903"/>
          </a:xfrm>
          <a:prstGeom prst="roundRect">
            <a:avLst>
              <a:gd name="adj" fmla="val 2519429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3"/>
          <p:cNvSpPr/>
          <p:nvPr/>
        </p:nvSpPr>
        <p:spPr>
          <a:xfrm>
            <a:off x="6756400" y="6722745"/>
            <a:ext cx="1924685" cy="154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Inconsolata" panose="00000509000000000000"/>
              <a:buNone/>
            </a:pPr>
            <a:r>
              <a:rPr lang="en-US" sz="2235" b="1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BY</a:t>
            </a:r>
            <a:endParaRPr sz="2235" b="1">
              <a:solidFill>
                <a:srgbClr val="151617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Inconsolata" panose="00000509000000000000"/>
              <a:buNone/>
            </a:pPr>
            <a:r>
              <a:rPr lang="en-US" sz="2235" b="1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AKHIL R</a:t>
            </a:r>
            <a:endParaRPr sz="2235" b="1">
              <a:solidFill>
                <a:srgbClr val="151617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Inconsolata" panose="00000509000000000000"/>
              <a:buNone/>
            </a:pPr>
            <a:r>
              <a:rPr lang="en-US" sz="2235" b="1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BOOBATHI K</a:t>
            </a:r>
            <a:endParaRPr sz="2235" b="1">
              <a:solidFill>
                <a:srgbClr val="151617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7" name="Google Shape;157;p12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27488" y="2706648"/>
            <a:ext cx="4919305" cy="281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2"/>
          <p:cNvSpPr/>
          <p:nvPr/>
        </p:nvSpPr>
        <p:spPr>
          <a:xfrm>
            <a:off x="793790" y="134552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65"/>
              <a:buFont typeface="Montserrat"/>
              <a:buNone/>
            </a:pPr>
            <a:r>
              <a:rPr lang="en-US" sz="446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Master-Slave Communication</a:t>
            </a:r>
            <a:endParaRPr sz="44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793790" y="3103245"/>
            <a:ext cx="7556421" cy="3780711"/>
          </a:xfrm>
          <a:prstGeom prst="roundRect">
            <a:avLst>
              <a:gd name="adj" fmla="val 242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12"/>
          <p:cNvSpPr/>
          <p:nvPr/>
        </p:nvSpPr>
        <p:spPr>
          <a:xfrm>
            <a:off x="801410" y="3110865"/>
            <a:ext cx="7540347" cy="137612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12"/>
          <p:cNvSpPr/>
          <p:nvPr/>
        </p:nvSpPr>
        <p:spPr>
          <a:xfrm>
            <a:off x="1029335" y="3158490"/>
            <a:ext cx="2237105" cy="118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Master (RuggedBoard A5D2X)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546038" y="3254573"/>
            <a:ext cx="205192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Slave 1 (STM32 F446RE)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6059210" y="3254573"/>
            <a:ext cx="205573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Slave 2 (STM32 F446RE)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12"/>
          <p:cNvSpPr/>
          <p:nvPr/>
        </p:nvSpPr>
        <p:spPr>
          <a:xfrm>
            <a:off x="801410" y="4486989"/>
            <a:ext cx="7540347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2"/>
          <p:cNvSpPr/>
          <p:nvPr/>
        </p:nvSpPr>
        <p:spPr>
          <a:xfrm>
            <a:off x="1029057" y="4517033"/>
            <a:ext cx="205573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Sends relay control commands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6" name="Google Shape;166;p12"/>
          <p:cNvSpPr/>
          <p:nvPr/>
        </p:nvSpPr>
        <p:spPr>
          <a:xfrm>
            <a:off x="3535878" y="4491633"/>
            <a:ext cx="205192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Receives relay control commands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6037580" y="4516755"/>
            <a:ext cx="2311400" cy="95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Sends temperature readings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8" name="Google Shape;168;p12"/>
          <p:cNvSpPr/>
          <p:nvPr/>
        </p:nvSpPr>
        <p:spPr>
          <a:xfrm>
            <a:off x="801410" y="5500211"/>
            <a:ext cx="7540347" cy="137612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12"/>
          <p:cNvSpPr/>
          <p:nvPr/>
        </p:nvSpPr>
        <p:spPr>
          <a:xfrm>
            <a:off x="1029692" y="5500410"/>
            <a:ext cx="2055733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Receives temperature readings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3562548" y="5499775"/>
            <a:ext cx="205192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Activates relay based on commands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1" name="Google Shape;171;p12"/>
          <p:cNvSpPr/>
          <p:nvPr/>
        </p:nvSpPr>
        <p:spPr>
          <a:xfrm>
            <a:off x="6091595" y="5527080"/>
            <a:ext cx="205573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Reads temperature data from sensor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13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13"/>
          <p:cNvSpPr/>
          <p:nvPr/>
        </p:nvSpPr>
        <p:spPr>
          <a:xfrm>
            <a:off x="707350" y="555784"/>
            <a:ext cx="5053012" cy="63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979"/>
              <a:buFont typeface="Montserrat"/>
              <a:buNone/>
            </a:pPr>
            <a:r>
              <a:rPr lang="en-US" sz="3980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CODE FLOW</a:t>
            </a:r>
            <a:endParaRPr sz="398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0" name="Google Shape;180;p1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670703" y="1591628"/>
            <a:ext cx="5288875" cy="608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8" name="Google Shape;188;p1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7488" y="1001197"/>
            <a:ext cx="4919305" cy="622708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793790" y="213872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65"/>
              <a:buFont typeface="Montserrat"/>
              <a:buNone/>
            </a:pPr>
            <a:r>
              <a:rPr lang="en-US" sz="446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44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793790" y="3187660"/>
            <a:ext cx="7556421" cy="290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This project demonstrates a comprehensive temperature monitoring system using the RuggedBoard A5D2X and STM32 F446RE microcontrollers. The system effectively monitors temperature, compares it to a critical threshold, and activates a relay to control an external device in response to high temperature conditions. The use of master-slave communication enables efficient data exchange and control between the different components.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15"/>
          <p:cNvSpPr/>
          <p:nvPr/>
        </p:nvSpPr>
        <p:spPr>
          <a:xfrm>
            <a:off x="793790" y="3172063"/>
            <a:ext cx="8799076" cy="9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6162"/>
              <a:buFont typeface="Montserrat"/>
              <a:buNone/>
            </a:pPr>
            <a:r>
              <a:rPr lang="en-US" sz="6160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THANK YOU</a:t>
            </a:r>
            <a:endParaRPr sz="616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0" name="Google Shape;200;p15"/>
          <p:cNvSpPr/>
          <p:nvPr/>
        </p:nvSpPr>
        <p:spPr>
          <a:xfrm>
            <a:off x="793790" y="4490442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2"/>
              <a:buFont typeface="Calibri" panose="020F0502020204030204"/>
              <a:buNone/>
            </a:pPr>
            <a:endParaRPr sz="357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4"/>
          <p:cNvSpPr/>
          <p:nvPr/>
        </p:nvSpPr>
        <p:spPr>
          <a:xfrm>
            <a:off x="762675" y="1450459"/>
            <a:ext cx="709636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65"/>
              <a:buFont typeface="Montserrat"/>
              <a:buNone/>
            </a:pPr>
            <a:r>
              <a:rPr lang="en-US" sz="446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  <a:endParaRPr sz="44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62675" y="3250724"/>
            <a:ext cx="322087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RuggedBoard A5D2X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RuggedBoard A5D2X serves as the master controller, processing sensor data and managing relay control.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5332730" y="3394710"/>
            <a:ext cx="3805555" cy="35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STM32 F446RE (Slave 1)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This microcontroller interfaces with the relay, controlling its activation based on temperature readings.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9871710" y="3322320"/>
            <a:ext cx="3824605" cy="38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STM32 F446RE (Slave 2)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This slave is responsible for reading temperature data from the KY-013 sensor and transmitting it to the master.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5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6" name="Google Shape;46;p5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64099" y="697349"/>
            <a:ext cx="5999798" cy="683752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9146738" y="3553778"/>
            <a:ext cx="4127063" cy="112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543"/>
              <a:buFont typeface="Montserrat"/>
              <a:buNone/>
            </a:pPr>
            <a:r>
              <a:rPr lang="en-US" sz="354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CONNECTION DIAGRAM</a:t>
            </a:r>
            <a:endParaRPr sz="35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6"/>
          <p:cNvSpPr/>
          <p:nvPr/>
        </p:nvSpPr>
        <p:spPr>
          <a:xfrm>
            <a:off x="978575" y="154821"/>
            <a:ext cx="572821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65"/>
              <a:buFont typeface="Montserrat"/>
              <a:buNone/>
            </a:pPr>
            <a:r>
              <a:rPr lang="en-US" sz="446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Sensor Integration</a:t>
            </a:r>
            <a:endParaRPr sz="44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6" name="Google Shape;56;p6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2274372" y="1882696"/>
            <a:ext cx="291191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Sensor Connection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2268022" y="2634734"/>
            <a:ext cx="1156858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KY-013 temperature sensor is connected to the STM32 F446RE slave 2. The sensor outputs an analog voltage proportional to temperature.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9" name="Google Shape;59;p6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/>
          <p:nvPr/>
        </p:nvSpPr>
        <p:spPr>
          <a:xfrm>
            <a:off x="2268022" y="3683238"/>
            <a:ext cx="4479250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Analog-to-Digital Conversion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2268022" y="4449247"/>
            <a:ext cx="1156858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STM32 F446RE slave 2 uses its built-in ADC to convert the analog voltage from the sensor to a digital value.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2" name="Google Shape;62;p6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/>
          <p:nvPr/>
        </p:nvSpPr>
        <p:spPr>
          <a:xfrm>
            <a:off x="2268022" y="5483146"/>
            <a:ext cx="284559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Data Transmission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2268022" y="6263759"/>
            <a:ext cx="1156858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digitized temperature data is transmitted from the slave 2 to the master RuggedBoard A5D2X via a communication protocol.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7"/>
          <p:cNvSpPr/>
          <p:nvPr/>
        </p:nvSpPr>
        <p:spPr>
          <a:xfrm>
            <a:off x="793790" y="427990"/>
            <a:ext cx="751820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65"/>
              <a:buFont typeface="Montserrat"/>
              <a:buNone/>
            </a:pPr>
            <a:r>
              <a:rPr lang="en-US" sz="446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Temperature Monitoring</a:t>
            </a:r>
            <a:endParaRPr sz="44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30000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7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7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9525" cap="flat" cmpd="sng">
            <a:solidFill>
              <a:srgbClr val="151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7"/>
          <p:cNvSpPr/>
          <p:nvPr/>
        </p:nvSpPr>
        <p:spPr>
          <a:xfrm>
            <a:off x="1062752" y="2429232"/>
            <a:ext cx="142280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79"/>
              <a:buFont typeface="Montserrat"/>
              <a:buNone/>
            </a:pPr>
            <a:r>
              <a:rPr lang="en-US" sz="2680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68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Sensor Reading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2381488" y="2806303"/>
            <a:ext cx="114551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slave 2 microcontroller continuously reads temperature data from the KY-013 sensor.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1358622" y="4117896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7"/>
          <p:cNvSpPr/>
          <p:nvPr/>
        </p:nvSpPr>
        <p:spPr>
          <a:xfrm>
            <a:off x="878800" y="387798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9525" cap="flat" cmpd="sng">
            <a:solidFill>
              <a:srgbClr val="151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7"/>
          <p:cNvSpPr/>
          <p:nvPr/>
        </p:nvSpPr>
        <p:spPr>
          <a:xfrm>
            <a:off x="1030486" y="3962995"/>
            <a:ext cx="206931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79"/>
              <a:buFont typeface="Montserrat"/>
              <a:buNone/>
            </a:pPr>
            <a:r>
              <a:rPr lang="en-US" sz="2680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68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2381488" y="3849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2381488" y="4340066"/>
            <a:ext cx="1145512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master RuggedBoard A5D2X receives the temperature data from the slave and performs necessary calculations.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7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9525" cap="flat" cmpd="sng">
            <a:solidFill>
              <a:srgbClr val="151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7"/>
          <p:cNvSpPr/>
          <p:nvPr/>
        </p:nvSpPr>
        <p:spPr>
          <a:xfrm>
            <a:off x="1029414" y="5859661"/>
            <a:ext cx="208955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79"/>
              <a:buFont typeface="Montserrat"/>
              <a:buNone/>
            </a:pPr>
            <a:r>
              <a:rPr lang="en-US" sz="2680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68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2381488" y="5383093"/>
            <a:ext cx="319873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Temperature Display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2381488" y="6236732"/>
            <a:ext cx="1145512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master displays the current temperature reading on a suitable output device, such as an LCD screen.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8"/>
          <p:cNvSpPr/>
          <p:nvPr/>
        </p:nvSpPr>
        <p:spPr>
          <a:xfrm>
            <a:off x="0" y="0"/>
            <a:ext cx="14630400" cy="8447603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6" name="Google Shape;96;p8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2828" y="800219"/>
            <a:ext cx="9069110" cy="684716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/>
          <p:nvPr/>
        </p:nvSpPr>
        <p:spPr>
          <a:xfrm>
            <a:off x="10996851" y="3477578"/>
            <a:ext cx="2918222" cy="64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066"/>
              <a:buFont typeface="Montserrat"/>
              <a:buNone/>
            </a:pPr>
            <a:r>
              <a:rPr lang="en-US" sz="406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SLAVE 2</a:t>
            </a:r>
            <a:endParaRPr sz="40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10996851" y="4329470"/>
            <a:ext cx="2918222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26"/>
              <a:buFont typeface="Inconsolata" panose="00000509000000000000"/>
              <a:buNone/>
            </a:pPr>
            <a:r>
              <a:rPr lang="en-US" sz="162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LOW LEVEL CONNECTION DIAGRAM OF SLAVE 2</a:t>
            </a:r>
            <a:endParaRPr sz="162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6" name="Google Shape;106;p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81011" y="283488"/>
            <a:ext cx="2268260" cy="2268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"/>
          <p:cNvSpPr/>
          <p:nvPr/>
        </p:nvSpPr>
        <p:spPr>
          <a:xfrm>
            <a:off x="793790" y="3639979"/>
            <a:ext cx="9587627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65"/>
              <a:buFont typeface="Montserrat"/>
              <a:buNone/>
            </a:pPr>
            <a:r>
              <a:rPr lang="en-US" sz="446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Critical Temperature Threshold</a:t>
            </a:r>
            <a:endParaRPr sz="44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9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Critical Threshold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793790" y="5973128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A critical temperature threshold of 25°C is defined for the system.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2" name="Google Shape;112;p9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/>
          <p:nvPr/>
        </p:nvSpPr>
        <p:spPr>
          <a:xfrm>
            <a:off x="5254704" y="5153144"/>
            <a:ext cx="390227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Temperature Comparison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5254704" y="5973128"/>
            <a:ext cx="4120872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master RuggedBoard A5D2X continuously compares the received temperature readings to the critical threshold.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5" name="Google Shape;115;p9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Relay Activation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9715738" y="5973128"/>
            <a:ext cx="4120753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When the temperature exceeds the threshold, a relay activation signal is sent to the slave 1.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5" name="Google Shape;125;p10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/>
          <p:nvPr/>
        </p:nvSpPr>
        <p:spPr>
          <a:xfrm>
            <a:off x="793790" y="9253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65"/>
              <a:buFont typeface="Montserrat"/>
              <a:buNone/>
            </a:pPr>
            <a:r>
              <a:rPr lang="en-US" sz="446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Relay Control Mechanism</a:t>
            </a:r>
            <a:endParaRPr sz="44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9525" cap="flat" cmpd="sng">
            <a:solidFill>
              <a:srgbClr val="151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10"/>
          <p:cNvSpPr/>
          <p:nvPr/>
        </p:nvSpPr>
        <p:spPr>
          <a:xfrm>
            <a:off x="977741" y="3023235"/>
            <a:ext cx="142280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79"/>
              <a:buFont typeface="Montserrat"/>
              <a:buNone/>
            </a:pPr>
            <a:r>
              <a:rPr lang="en-US" sz="2680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68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" name="Google Shape;130;p10"/>
          <p:cNvSpPr/>
          <p:nvPr/>
        </p:nvSpPr>
        <p:spPr>
          <a:xfrm>
            <a:off x="1530906" y="29382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Relay Trigger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1530906" y="3323233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master RuggedBoard A5D2X sends a control signal to the slave 1 microcontroller when the temperature exceeds the critical threshold.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4685467" y="293822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9525" cap="flat" cmpd="sng">
            <a:solidFill>
              <a:srgbClr val="151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10"/>
          <p:cNvSpPr/>
          <p:nvPr/>
        </p:nvSpPr>
        <p:spPr>
          <a:xfrm>
            <a:off x="4837152" y="3023235"/>
            <a:ext cx="206931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79"/>
              <a:buFont typeface="Montserrat"/>
              <a:buNone/>
            </a:pPr>
            <a:r>
              <a:rPr lang="en-US" sz="2680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68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5422583" y="29382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Relay Activation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5422583" y="3428643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slave 1 microcontroller receives the control signal and activates the relay, connecting the external device to power.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793790" y="608802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9525" cap="flat" cmpd="sng">
            <a:solidFill>
              <a:srgbClr val="151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0"/>
          <p:cNvSpPr/>
          <p:nvPr/>
        </p:nvSpPr>
        <p:spPr>
          <a:xfrm>
            <a:off x="944404" y="6173033"/>
            <a:ext cx="208955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79"/>
              <a:buFont typeface="Montserrat"/>
              <a:buNone/>
            </a:pPr>
            <a:r>
              <a:rPr lang="en-US" sz="2680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68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1530906" y="5915303"/>
            <a:ext cx="364557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33"/>
              <a:buFont typeface="Montserrat"/>
              <a:buNone/>
            </a:pPr>
            <a:r>
              <a:rPr lang="en-US" sz="223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External Device Control</a:t>
            </a:r>
            <a:endParaRPr sz="22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1530906" y="6578441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The activated relay turns on the connected external device, effectively responding to the high temperature condition.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7" name="Google Shape;147;p11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93790" y="978456"/>
            <a:ext cx="9099828" cy="627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/>
          <p:nvPr/>
        </p:nvSpPr>
        <p:spPr>
          <a:xfrm>
            <a:off x="10454640" y="3295412"/>
            <a:ext cx="338947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65"/>
              <a:buFont typeface="Montserrat"/>
              <a:buNone/>
            </a:pPr>
            <a:r>
              <a:rPr lang="en-US" sz="4465" b="1" i="0" u="none" strike="noStrike" cap="none">
                <a:solidFill>
                  <a:srgbClr val="151617"/>
                </a:solidFill>
                <a:latin typeface="Montserrat"/>
                <a:ea typeface="Montserrat"/>
                <a:cs typeface="Montserrat"/>
                <a:sym typeface="Montserrat"/>
              </a:rPr>
              <a:t>SLAVE 1 </a:t>
            </a:r>
            <a:endParaRPr sz="44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10454640" y="4231005"/>
            <a:ext cx="338947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86"/>
              <a:buFont typeface="Inconsolata" panose="00000509000000000000"/>
              <a:buNone/>
            </a:pPr>
            <a:r>
              <a:rPr lang="en-US" sz="1785" b="0" i="0" u="none" strike="noStrike" cap="none">
                <a:solidFill>
                  <a:srgbClr val="151617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LOW LEVEL CONNECTION DIAGRAM OF SLAVE1 </a:t>
            </a:r>
            <a:endParaRPr sz="1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3234</Words>
  <Application>WPS Presentation</Application>
  <PresentationFormat/>
  <Paragraphs>128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Arial</vt:lpstr>
      <vt:lpstr>Calibri</vt:lpstr>
      <vt:lpstr>Montserrat</vt:lpstr>
      <vt:lpstr>Inconsolata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Boobathi Karuppaiya</cp:lastModifiedBy>
  <cp:revision>2</cp:revision>
  <dcterms:created xsi:type="dcterms:W3CDTF">2024-08-26T08:58:09Z</dcterms:created>
  <dcterms:modified xsi:type="dcterms:W3CDTF">2024-08-26T12:13:47Z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B3501A37690945F598BFFA0B9C18952F_12</vt:lpwstr>
  </property>
  <property fmtid="{D5CDD505-2E9C-101B-9397-08002B2CF9AE}" pid="3" name="KSOProductBuildVer">
    <vt:lpwstr>1033-12.2.0.17562</vt:lpwstr>
  </property>
</Properties>
</file>